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nva Sans" panose="020B0503030501040103" pitchFamily="34" charset="0"/>
      <p:regular r:id="rId16"/>
    </p:embeddedFont>
    <p:embeddedFont>
      <p:font typeface="Canva Sans Bold" panose="020B0803030501040103" pitchFamily="34" charset="0"/>
      <p:regular r:id="rId17"/>
      <p:bold r:id="rId18"/>
    </p:embeddedFont>
    <p:embeddedFont>
      <p:font typeface="Roboto" panose="02000000000000000000" pitchFamily="2" charset="0"/>
      <p:regular r:id="rId19"/>
    </p:embeddedFont>
    <p:embeddedFont>
      <p:font typeface="Roboto Bold" panose="02000000000000000000" pitchFamily="2" charset="0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 autoAdjust="0"/>
    <p:restoredTop sz="94619" autoAdjust="0"/>
  </p:normalViewPr>
  <p:slideViewPr>
    <p:cSldViewPr>
      <p:cViewPr varScale="1">
        <p:scale>
          <a:sx n="73" d="100"/>
          <a:sy n="73" d="100"/>
        </p:scale>
        <p:origin x="78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kaggle.com/datasets/rohitmahulkar/online-retails-sale-dataset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0"/>
            <a:ext cx="8595698" cy="7469634"/>
            <a:chOff x="0" y="0"/>
            <a:chExt cx="3135734" cy="272494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135734" cy="2724943"/>
            </a:xfrm>
            <a:custGeom>
              <a:avLst/>
              <a:gdLst/>
              <a:ahLst/>
              <a:cxnLst/>
              <a:rect l="l" t="t" r="r" b="b"/>
              <a:pathLst>
                <a:path w="3135734" h="2724943">
                  <a:moveTo>
                    <a:pt x="0" y="0"/>
                  </a:moveTo>
                  <a:lnTo>
                    <a:pt x="3135734" y="0"/>
                  </a:lnTo>
                  <a:lnTo>
                    <a:pt x="3135734" y="2724943"/>
                  </a:lnTo>
                  <a:lnTo>
                    <a:pt x="0" y="2724943"/>
                  </a:lnTo>
                  <a:close/>
                </a:path>
              </a:pathLst>
            </a:custGeom>
            <a:solidFill>
              <a:srgbClr val="121723"/>
            </a:solidFill>
          </p:spPr>
        </p:sp>
      </p:grpSp>
      <p:sp>
        <p:nvSpPr>
          <p:cNvPr id="5" name="AutoShape 5"/>
          <p:cNvSpPr/>
          <p:nvPr/>
        </p:nvSpPr>
        <p:spPr>
          <a:xfrm rot="5399999">
            <a:off x="5599765" y="8696680"/>
            <a:ext cx="1094666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7870240" y="0"/>
            <a:ext cx="417760" cy="2111559"/>
            <a:chOff x="0" y="0"/>
            <a:chExt cx="152400" cy="77030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2400" cy="770303"/>
            </a:xfrm>
            <a:custGeom>
              <a:avLst/>
              <a:gdLst/>
              <a:ahLst/>
              <a:cxnLst/>
              <a:rect l="l" t="t" r="r" b="b"/>
              <a:pathLst>
                <a:path w="152400" h="770303">
                  <a:moveTo>
                    <a:pt x="0" y="0"/>
                  </a:moveTo>
                  <a:lnTo>
                    <a:pt x="152400" y="0"/>
                  </a:lnTo>
                  <a:lnTo>
                    <a:pt x="152400" y="770303"/>
                  </a:lnTo>
                  <a:lnTo>
                    <a:pt x="0" y="770303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alphaModFix amt="29000"/>
          </a:blip>
          <a:srcRect l="13407" r="8540"/>
          <a:stretch>
            <a:fillRect/>
          </a:stretch>
        </p:blipFill>
        <p:spPr>
          <a:xfrm>
            <a:off x="-76200" y="0"/>
            <a:ext cx="8633798" cy="7374384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7823495" y="5184929"/>
            <a:ext cx="4341207" cy="1617749"/>
            <a:chOff x="0" y="0"/>
            <a:chExt cx="1583684" cy="59015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83684" cy="590159"/>
            </a:xfrm>
            <a:custGeom>
              <a:avLst/>
              <a:gdLst/>
              <a:ahLst/>
              <a:cxnLst/>
              <a:rect l="l" t="t" r="r" b="b"/>
              <a:pathLst>
                <a:path w="1583684" h="590159">
                  <a:moveTo>
                    <a:pt x="0" y="0"/>
                  </a:moveTo>
                  <a:lnTo>
                    <a:pt x="1583684" y="0"/>
                  </a:lnTo>
                  <a:lnTo>
                    <a:pt x="1583684" y="590159"/>
                  </a:lnTo>
                  <a:lnTo>
                    <a:pt x="0" y="590159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7613366" y="4522972"/>
            <a:ext cx="10465754" cy="2888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166"/>
              </a:lnSpc>
            </a:pPr>
            <a:r>
              <a:rPr lang="en-US" sz="10634">
                <a:solidFill>
                  <a:srgbClr val="FFFFFF"/>
                </a:solidFill>
                <a:latin typeface="Roboto"/>
              </a:rPr>
              <a:t>ONLINE RETAIL ANALYSIS</a:t>
            </a:r>
          </a:p>
        </p:txBody>
      </p:sp>
      <p:sp>
        <p:nvSpPr>
          <p:cNvPr id="12" name="AutoShape 12"/>
          <p:cNvSpPr/>
          <p:nvPr/>
        </p:nvSpPr>
        <p:spPr>
          <a:xfrm rot="5400000">
            <a:off x="6424699" y="2180523"/>
            <a:ext cx="4389622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14713" y="7431534"/>
            <a:ext cx="8580985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4"/>
          <a:srcRect l="8115" t="15627" r="44363" b="17530"/>
          <a:stretch>
            <a:fillRect/>
          </a:stretch>
        </p:blipFill>
        <p:spPr>
          <a:xfrm>
            <a:off x="855140" y="8309214"/>
            <a:ext cx="836570" cy="784457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6803071" y="8223922"/>
            <a:ext cx="9917056" cy="859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FFFFFF"/>
                </a:solidFill>
                <a:latin typeface="Roboto"/>
              </a:rPr>
              <a:t>Our mission is to provide reliable service that can meet our customers demand as well as improve the least performed products and countries.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053660" y="8242972"/>
            <a:ext cx="2332185" cy="421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FFFFFF"/>
                </a:solidFill>
                <a:latin typeface="Roboto Bold"/>
              </a:rPr>
              <a:t>Shop with Trust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885825"/>
            <a:ext cx="4988659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20"/>
              </a:lnSpc>
            </a:pPr>
            <a:r>
              <a:rPr lang="en-US" sz="3200" spc="-118">
                <a:solidFill>
                  <a:srgbClr val="79AEEA"/>
                </a:solidFill>
                <a:latin typeface="Roboto"/>
              </a:rPr>
              <a:t>REVENUE PERFORMANCE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053660" y="8625242"/>
            <a:ext cx="3719337" cy="421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FFFFFF"/>
                </a:solidFill>
                <a:latin typeface="Roboto"/>
              </a:rPr>
              <a:t>Items based on category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1689920"/>
            <a:ext cx="4948407" cy="859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FFFFFF"/>
                </a:solidFill>
                <a:latin typeface="Roboto"/>
              </a:rPr>
              <a:t>Understanding business performance and customers behavioural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7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424699" y="2180523"/>
            <a:ext cx="4389622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t="10310" b="17719"/>
          <a:stretch>
            <a:fillRect/>
          </a:stretch>
        </p:blipFill>
        <p:spPr>
          <a:xfrm>
            <a:off x="4379542" y="0"/>
            <a:ext cx="9528917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82000"/>
          </a:blip>
          <a:srcRect l="12472" r="9649"/>
          <a:stretch>
            <a:fillRect/>
          </a:stretch>
        </p:blipFill>
        <p:spPr>
          <a:xfrm>
            <a:off x="6141650" y="-673627"/>
            <a:ext cx="12146350" cy="11158144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3803363" y="3824416"/>
            <a:ext cx="8144472" cy="6462584"/>
            <a:chOff x="0" y="0"/>
            <a:chExt cx="2411980" cy="19138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11980" cy="1913890"/>
            </a:xfrm>
            <a:custGeom>
              <a:avLst/>
              <a:gdLst/>
              <a:ahLst/>
              <a:cxnLst/>
              <a:rect l="l" t="t" r="r" b="b"/>
              <a:pathLst>
                <a:path w="2411980" h="1913890">
                  <a:moveTo>
                    <a:pt x="0" y="0"/>
                  </a:moveTo>
                  <a:lnTo>
                    <a:pt x="2411980" y="0"/>
                  </a:lnTo>
                  <a:lnTo>
                    <a:pt x="241198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336144" cy="336144"/>
            <a:chOff x="0" y="0"/>
            <a:chExt cx="1913890" cy="19138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336144" y="336144"/>
            <a:ext cx="692556" cy="692556"/>
            <a:chOff x="0" y="0"/>
            <a:chExt cx="1913890" cy="191389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6522373" y="2237417"/>
            <a:ext cx="8338248" cy="1337400"/>
            <a:chOff x="0" y="0"/>
            <a:chExt cx="3086390" cy="49503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086390" cy="495036"/>
            </a:xfrm>
            <a:custGeom>
              <a:avLst/>
              <a:gdLst/>
              <a:ahLst/>
              <a:cxnLst/>
              <a:rect l="l" t="t" r="r" b="b"/>
              <a:pathLst>
                <a:path w="3086390" h="495036">
                  <a:moveTo>
                    <a:pt x="0" y="0"/>
                  </a:moveTo>
                  <a:lnTo>
                    <a:pt x="3086390" y="0"/>
                  </a:lnTo>
                  <a:lnTo>
                    <a:pt x="3086390" y="495036"/>
                  </a:lnTo>
                  <a:lnTo>
                    <a:pt x="0" y="495036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sp>
        <p:nvSpPr>
          <p:cNvPr id="11" name="AutoShape 11"/>
          <p:cNvSpPr/>
          <p:nvPr/>
        </p:nvSpPr>
        <p:spPr>
          <a:xfrm rot="18413">
            <a:off x="336335" y="10167938"/>
            <a:ext cx="8891561" cy="0"/>
          </a:xfrm>
          <a:prstGeom prst="line">
            <a:avLst/>
          </a:prstGeom>
          <a:ln w="95250" cap="flat">
            <a:solidFill>
              <a:srgbClr val="79AEEA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" name="Group 12"/>
          <p:cNvGrpSpPr/>
          <p:nvPr/>
        </p:nvGrpSpPr>
        <p:grpSpPr>
          <a:xfrm rot="5400000">
            <a:off x="-630837" y="2306844"/>
            <a:ext cx="4105626" cy="164225"/>
            <a:chOff x="0" y="0"/>
            <a:chExt cx="5474168" cy="218967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0"/>
              <a:ext cx="5474168" cy="218967"/>
              <a:chOff x="0" y="0"/>
              <a:chExt cx="1270000" cy="50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2700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270000" h="508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50800"/>
                    </a:lnTo>
                    <a:lnTo>
                      <a:pt x="0" y="508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50800">
                    <a:moveTo>
                      <a:pt x="0" y="0"/>
                    </a:moveTo>
                    <a:lnTo>
                      <a:pt x="635000" y="0"/>
                    </a:lnTo>
                    <a:lnTo>
                      <a:pt x="635000" y="50800"/>
                    </a:lnTo>
                    <a:lnTo>
                      <a:pt x="0" y="508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A72B2"/>
              </a:solidFill>
            </p:spPr>
          </p:sp>
        </p:grp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3"/>
          <a:srcRect l="2546" t="2794" r="875" b="12355"/>
          <a:stretch>
            <a:fillRect/>
          </a:stretch>
        </p:blipFill>
        <p:spPr>
          <a:xfrm>
            <a:off x="2790747" y="3685627"/>
            <a:ext cx="8897471" cy="6409765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6693494" y="2395520"/>
            <a:ext cx="8468694" cy="859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u="sng" spc="44">
                <a:solidFill>
                  <a:srgbClr val="000000"/>
                </a:solidFill>
                <a:latin typeface="Roboto"/>
                <a:hlinkClick r:id="rId4" tooltip="https://www.kaggle.com/datasets/rohitmahulkar/online-retails-sale-dataset"/>
              </a:rPr>
              <a:t>Finding dataset from online platform Kaggle.com</a:t>
            </a:r>
          </a:p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The raw file has dataframe with 10 columns and 541,909 rows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04088" y="170139"/>
            <a:ext cx="5018285" cy="3437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4"/>
              </a:lnSpc>
            </a:pPr>
            <a:r>
              <a:rPr lang="en-US" sz="6423">
                <a:solidFill>
                  <a:srgbClr val="000000"/>
                </a:solidFill>
                <a:latin typeface="Roboto Bold"/>
              </a:rPr>
              <a:t>Dataset Information</a:t>
            </a:r>
          </a:p>
          <a:p>
            <a:pPr>
              <a:lnSpc>
                <a:spcPts val="6744"/>
              </a:lnSpc>
            </a:pPr>
            <a:endParaRPr lang="en-US" sz="6423">
              <a:solidFill>
                <a:srgbClr val="000000"/>
              </a:solidFill>
              <a:latin typeface="Roboto Bold"/>
            </a:endParaRPr>
          </a:p>
          <a:p>
            <a:pPr>
              <a:lnSpc>
                <a:spcPts val="6744"/>
              </a:lnSpc>
            </a:pPr>
            <a:r>
              <a:rPr lang="en-US" sz="6423">
                <a:solidFill>
                  <a:srgbClr val="000000"/>
                </a:solidFill>
                <a:latin typeface="Roboto Bold"/>
              </a:rPr>
              <a:t>Step 1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88000"/>
          </a:blip>
          <a:srcRect l="1448" r="1452"/>
          <a:stretch>
            <a:fillRect/>
          </a:stretch>
        </p:blipFill>
        <p:spPr>
          <a:xfrm>
            <a:off x="-829235" y="-70274"/>
            <a:ext cx="15225654" cy="1042754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1006717" y="1406713"/>
            <a:ext cx="6779402" cy="8880287"/>
            <a:chOff x="0" y="0"/>
            <a:chExt cx="1785522" cy="233884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85522" cy="2338841"/>
            </a:xfrm>
            <a:custGeom>
              <a:avLst/>
              <a:gdLst/>
              <a:ahLst/>
              <a:cxnLst/>
              <a:rect l="l" t="t" r="r" b="b"/>
              <a:pathLst>
                <a:path w="1785522" h="2338841">
                  <a:moveTo>
                    <a:pt x="58241" y="0"/>
                  </a:moveTo>
                  <a:lnTo>
                    <a:pt x="1727281" y="0"/>
                  </a:lnTo>
                  <a:cubicBezTo>
                    <a:pt x="1742727" y="0"/>
                    <a:pt x="1757541" y="6136"/>
                    <a:pt x="1768463" y="17058"/>
                  </a:cubicBezTo>
                  <a:cubicBezTo>
                    <a:pt x="1779386" y="27981"/>
                    <a:pt x="1785522" y="42794"/>
                    <a:pt x="1785522" y="58241"/>
                  </a:cubicBezTo>
                  <a:lnTo>
                    <a:pt x="1785522" y="2280600"/>
                  </a:lnTo>
                  <a:cubicBezTo>
                    <a:pt x="1785522" y="2296046"/>
                    <a:pt x="1779386" y="2310860"/>
                    <a:pt x="1768463" y="2321783"/>
                  </a:cubicBezTo>
                  <a:cubicBezTo>
                    <a:pt x="1757541" y="2332705"/>
                    <a:pt x="1742727" y="2338841"/>
                    <a:pt x="1727281" y="2338841"/>
                  </a:cubicBezTo>
                  <a:lnTo>
                    <a:pt x="58241" y="2338841"/>
                  </a:lnTo>
                  <a:cubicBezTo>
                    <a:pt x="42794" y="2338841"/>
                    <a:pt x="27981" y="2332705"/>
                    <a:pt x="17058" y="2321783"/>
                  </a:cubicBezTo>
                  <a:cubicBezTo>
                    <a:pt x="6136" y="2310860"/>
                    <a:pt x="0" y="2296046"/>
                    <a:pt x="0" y="2280600"/>
                  </a:cubicBezTo>
                  <a:lnTo>
                    <a:pt x="0" y="58241"/>
                  </a:lnTo>
                  <a:cubicBezTo>
                    <a:pt x="0" y="42794"/>
                    <a:pt x="6136" y="27981"/>
                    <a:pt x="17058" y="17058"/>
                  </a:cubicBezTo>
                  <a:cubicBezTo>
                    <a:pt x="27981" y="6136"/>
                    <a:pt x="42794" y="0"/>
                    <a:pt x="58241" y="0"/>
                  </a:cubicBezTo>
                  <a:close/>
                </a:path>
              </a:pathLst>
            </a:custGeom>
            <a:solidFill>
              <a:srgbClr val="3A72B2">
                <a:alpha val="9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812800" cy="9080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21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937519" y="283700"/>
            <a:ext cx="2599063" cy="90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05"/>
              </a:lnSpc>
            </a:pPr>
            <a:r>
              <a:rPr lang="en-US" sz="6481">
                <a:solidFill>
                  <a:srgbClr val="FFFFFF"/>
                </a:solidFill>
                <a:latin typeface="Roboto Bold"/>
              </a:rPr>
              <a:t>Step 2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307053" y="1670128"/>
            <a:ext cx="6479066" cy="823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0742" lvl="1" indent="-390371">
              <a:lnSpc>
                <a:spcPts val="5496"/>
              </a:lnSpc>
              <a:buFont typeface="Arial"/>
              <a:buChar char="•"/>
            </a:pPr>
            <a:r>
              <a:rPr lang="en-US" sz="3616">
                <a:solidFill>
                  <a:srgbClr val="FFFFFF"/>
                </a:solidFill>
                <a:latin typeface="Roboto"/>
              </a:rPr>
              <a:t>Data cleaning in excel</a:t>
            </a:r>
          </a:p>
          <a:p>
            <a:pPr marL="780742" lvl="1" indent="-390371">
              <a:lnSpc>
                <a:spcPts val="5496"/>
              </a:lnSpc>
              <a:buFont typeface="Arial"/>
              <a:buChar char="•"/>
            </a:pPr>
            <a:r>
              <a:rPr lang="en-US" sz="3616">
                <a:solidFill>
                  <a:srgbClr val="FFFFFF"/>
                </a:solidFill>
                <a:latin typeface="Roboto"/>
              </a:rPr>
              <a:t>Importing into POSTGRESSQL through terminal</a:t>
            </a:r>
          </a:p>
          <a:p>
            <a:pPr marL="1561485" lvl="2" indent="-520495">
              <a:lnSpc>
                <a:spcPts val="5496"/>
              </a:lnSpc>
              <a:buFont typeface="Arial"/>
              <a:buChar char="•"/>
            </a:pPr>
            <a:r>
              <a:rPr lang="en-US" sz="3616">
                <a:solidFill>
                  <a:srgbClr val="FFFFFF"/>
                </a:solidFill>
                <a:latin typeface="Roboto"/>
              </a:rPr>
              <a:t> .mode csv</a:t>
            </a:r>
          </a:p>
          <a:p>
            <a:pPr marL="1561485" lvl="2" indent="-520495">
              <a:lnSpc>
                <a:spcPts val="5496"/>
              </a:lnSpc>
              <a:buFont typeface="Arial"/>
              <a:buChar char="•"/>
            </a:pPr>
            <a:r>
              <a:rPr lang="en-US" sz="3616">
                <a:solidFill>
                  <a:srgbClr val="FFFFFF"/>
                </a:solidFill>
                <a:latin typeface="Roboto"/>
              </a:rPr>
              <a:t> .import *filepath with saved csv file* retail </a:t>
            </a:r>
          </a:p>
          <a:p>
            <a:pPr marL="1561485" lvl="2" indent="-520495">
              <a:lnSpc>
                <a:spcPts val="5496"/>
              </a:lnSpc>
              <a:buFont typeface="Arial"/>
              <a:buChar char="•"/>
            </a:pPr>
            <a:r>
              <a:rPr lang="en-US" sz="3616">
                <a:solidFill>
                  <a:srgbClr val="FFFFFF"/>
                </a:solidFill>
                <a:latin typeface="Roboto"/>
              </a:rPr>
              <a:t> .output retail.sql</a:t>
            </a:r>
          </a:p>
          <a:p>
            <a:pPr marL="1561485" lvl="2" indent="-520495">
              <a:lnSpc>
                <a:spcPts val="5496"/>
              </a:lnSpc>
              <a:buFont typeface="Arial"/>
              <a:buChar char="•"/>
            </a:pPr>
            <a:r>
              <a:rPr lang="en-US" sz="3616">
                <a:solidFill>
                  <a:srgbClr val="FFFFFF"/>
                </a:solidFill>
                <a:latin typeface="Roboto"/>
              </a:rPr>
              <a:t> .dump retail</a:t>
            </a:r>
          </a:p>
          <a:p>
            <a:pPr marL="780742" lvl="1" indent="-390371">
              <a:lnSpc>
                <a:spcPts val="5496"/>
              </a:lnSpc>
              <a:buFont typeface="Arial"/>
              <a:buChar char="•"/>
            </a:pPr>
            <a:r>
              <a:rPr lang="en-US" sz="3616">
                <a:solidFill>
                  <a:srgbClr val="FFFFFF"/>
                </a:solidFill>
                <a:latin typeface="Roboto"/>
              </a:rPr>
              <a:t>Edit the retail.sql in TEXTNOTE before loading into POSTGRESSQL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62000"/>
          </a:blip>
          <a:srcRect l="188" t="2824" b="3820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470776" y="1953581"/>
            <a:ext cx="7817224" cy="6379839"/>
            <a:chOff x="0" y="0"/>
            <a:chExt cx="5602461" cy="45723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02461" cy="4572314"/>
            </a:xfrm>
            <a:custGeom>
              <a:avLst/>
              <a:gdLst/>
              <a:ahLst/>
              <a:cxnLst/>
              <a:rect l="l" t="t" r="r" b="b"/>
              <a:pathLst>
                <a:path w="5602461" h="4572314">
                  <a:moveTo>
                    <a:pt x="0" y="0"/>
                  </a:moveTo>
                  <a:lnTo>
                    <a:pt x="5602461" y="0"/>
                  </a:lnTo>
                  <a:lnTo>
                    <a:pt x="5602461" y="4572314"/>
                  </a:lnTo>
                  <a:lnTo>
                    <a:pt x="0" y="4572314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32458" y="2983143"/>
            <a:ext cx="10729630" cy="6880275"/>
            <a:chOff x="0" y="0"/>
            <a:chExt cx="5602461" cy="359252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602461" cy="3592526"/>
            </a:xfrm>
            <a:custGeom>
              <a:avLst/>
              <a:gdLst/>
              <a:ahLst/>
              <a:cxnLst/>
              <a:rect l="l" t="t" r="r" b="b"/>
              <a:pathLst>
                <a:path w="5602461" h="3592526">
                  <a:moveTo>
                    <a:pt x="0" y="0"/>
                  </a:moveTo>
                  <a:lnTo>
                    <a:pt x="5602461" y="0"/>
                  </a:lnTo>
                  <a:lnTo>
                    <a:pt x="5602461" y="3592526"/>
                  </a:lnTo>
                  <a:lnTo>
                    <a:pt x="0" y="3592526"/>
                  </a:lnTo>
                  <a:close/>
                </a:path>
              </a:pathLst>
            </a:custGeom>
            <a:solidFill>
              <a:srgbClr val="121723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32458" y="227786"/>
            <a:ext cx="8611542" cy="2604433"/>
            <a:chOff x="0" y="0"/>
            <a:chExt cx="12392311" cy="374787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392311" cy="3747870"/>
            </a:xfrm>
            <a:custGeom>
              <a:avLst/>
              <a:gdLst/>
              <a:ahLst/>
              <a:cxnLst/>
              <a:rect l="l" t="t" r="r" b="b"/>
              <a:pathLst>
                <a:path w="12392311" h="3747870">
                  <a:moveTo>
                    <a:pt x="12392311" y="279400"/>
                  </a:moveTo>
                  <a:lnTo>
                    <a:pt x="12392311" y="0"/>
                  </a:lnTo>
                  <a:lnTo>
                    <a:pt x="0" y="0"/>
                  </a:lnTo>
                  <a:lnTo>
                    <a:pt x="0" y="3747870"/>
                  </a:lnTo>
                  <a:lnTo>
                    <a:pt x="12392311" y="3747870"/>
                  </a:lnTo>
                  <a:lnTo>
                    <a:pt x="12392311" y="279400"/>
                  </a:lnTo>
                  <a:close/>
                  <a:moveTo>
                    <a:pt x="12313571" y="279400"/>
                  </a:moveTo>
                  <a:lnTo>
                    <a:pt x="12313571" y="3669130"/>
                  </a:lnTo>
                  <a:lnTo>
                    <a:pt x="78740" y="3669130"/>
                  </a:lnTo>
                  <a:lnTo>
                    <a:pt x="78740" y="78740"/>
                  </a:lnTo>
                  <a:lnTo>
                    <a:pt x="12313571" y="78740"/>
                  </a:lnTo>
                  <a:lnTo>
                    <a:pt x="12313571" y="279400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 t="1929" b="1929"/>
          <a:stretch>
            <a:fillRect/>
          </a:stretch>
        </p:blipFill>
        <p:spPr>
          <a:xfrm>
            <a:off x="0" y="3249206"/>
            <a:ext cx="10970996" cy="7037794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262088" y="2469835"/>
            <a:ext cx="6885471" cy="606529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-251953" y="360576"/>
            <a:ext cx="9395953" cy="241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28"/>
              </a:lnSpc>
            </a:pPr>
            <a:r>
              <a:rPr lang="en-US" sz="4592">
                <a:solidFill>
                  <a:srgbClr val="121723"/>
                </a:solidFill>
                <a:latin typeface="Roboto Bold"/>
              </a:rPr>
              <a:t>Entity Relationship Diagram</a:t>
            </a:r>
          </a:p>
          <a:p>
            <a:pPr algn="ctr">
              <a:lnSpc>
                <a:spcPts val="6428"/>
              </a:lnSpc>
            </a:pPr>
            <a:r>
              <a:rPr lang="en-US" sz="4592">
                <a:solidFill>
                  <a:srgbClr val="121723"/>
                </a:solidFill>
                <a:latin typeface="Roboto Bold"/>
              </a:rPr>
              <a:t>&amp; </a:t>
            </a:r>
          </a:p>
          <a:p>
            <a:pPr algn="ctr">
              <a:lnSpc>
                <a:spcPts val="6428"/>
              </a:lnSpc>
            </a:pPr>
            <a:r>
              <a:rPr lang="en-US" sz="4592">
                <a:solidFill>
                  <a:srgbClr val="121723"/>
                </a:solidFill>
                <a:latin typeface="Roboto Bold"/>
              </a:rPr>
              <a:t>Schema Table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98592" y="157996"/>
            <a:ext cx="8813293" cy="3251700"/>
            <a:chOff x="0" y="0"/>
            <a:chExt cx="4412142" cy="16278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12142" cy="1627877"/>
            </a:xfrm>
            <a:custGeom>
              <a:avLst/>
              <a:gdLst/>
              <a:ahLst/>
              <a:cxnLst/>
              <a:rect l="l" t="t" r="r" b="b"/>
              <a:pathLst>
                <a:path w="4412142" h="1627877">
                  <a:moveTo>
                    <a:pt x="0" y="0"/>
                  </a:moveTo>
                  <a:lnTo>
                    <a:pt x="4412142" y="0"/>
                  </a:lnTo>
                  <a:lnTo>
                    <a:pt x="4412142" y="1627877"/>
                  </a:lnTo>
                  <a:lnTo>
                    <a:pt x="0" y="1627877"/>
                  </a:lnTo>
                  <a:close/>
                </a:path>
              </a:pathLst>
            </a:custGeom>
            <a:solidFill>
              <a:srgbClr val="196882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r="7678"/>
          <a:stretch>
            <a:fillRect/>
          </a:stretch>
        </p:blipFill>
        <p:spPr>
          <a:xfrm>
            <a:off x="-3811966" y="-735464"/>
            <a:ext cx="13753683" cy="11458763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 rot="-10800000">
            <a:off x="6508338" y="3640711"/>
            <a:ext cx="12003547" cy="6645755"/>
            <a:chOff x="0" y="0"/>
            <a:chExt cx="3161428" cy="17503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61428" cy="1750322"/>
            </a:xfrm>
            <a:custGeom>
              <a:avLst/>
              <a:gdLst/>
              <a:ahLst/>
              <a:cxnLst/>
              <a:rect l="l" t="t" r="r" b="b"/>
              <a:pathLst>
                <a:path w="3161428" h="1750322">
                  <a:moveTo>
                    <a:pt x="2958228" y="0"/>
                  </a:moveTo>
                  <a:lnTo>
                    <a:pt x="0" y="0"/>
                  </a:lnTo>
                  <a:lnTo>
                    <a:pt x="0" y="1750322"/>
                  </a:lnTo>
                  <a:lnTo>
                    <a:pt x="2958228" y="1750322"/>
                  </a:lnTo>
                  <a:lnTo>
                    <a:pt x="3161428" y="875161"/>
                  </a:lnTo>
                  <a:lnTo>
                    <a:pt x="2958228" y="0"/>
                  </a:lnTo>
                  <a:close/>
                </a:path>
              </a:pathLst>
            </a:custGeom>
            <a:solidFill>
              <a:srgbClr val="196882">
                <a:alpha val="89804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698500" cy="501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20"/>
                </a:lnSpc>
              </a:pPr>
              <a:endParaRPr/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l="2728" r="5994" b="4294"/>
          <a:stretch>
            <a:fillRect/>
          </a:stretch>
        </p:blipFill>
        <p:spPr>
          <a:xfrm>
            <a:off x="8538859" y="4171695"/>
            <a:ext cx="9749141" cy="5583787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1705163" y="384351"/>
            <a:ext cx="6368219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349"/>
              </a:lnSpc>
            </a:pPr>
            <a:r>
              <a:rPr lang="en-US" sz="6999">
                <a:solidFill>
                  <a:srgbClr val="F4EADB"/>
                </a:solidFill>
                <a:latin typeface="Roboto Bold"/>
              </a:rPr>
              <a:t>SQL Queries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98592" y="2019342"/>
            <a:ext cx="816247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4EADB"/>
                </a:solidFill>
                <a:latin typeface="Canva Sans Bold"/>
              </a:rPr>
              <a:t>Data cleaning and editing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007621" y="4681864"/>
            <a:ext cx="1531238" cy="3965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1"/>
              </a:lnSpc>
            </a:pPr>
            <a:r>
              <a:rPr lang="en-US" sz="2201" spc="44">
                <a:solidFill>
                  <a:srgbClr val="F4EADB"/>
                </a:solidFill>
                <a:latin typeface="Roboto Bold"/>
              </a:rPr>
              <a:t>ALTER </a:t>
            </a:r>
          </a:p>
          <a:p>
            <a:pPr algn="ctr">
              <a:lnSpc>
                <a:spcPts val="3521"/>
              </a:lnSpc>
            </a:pPr>
            <a:r>
              <a:rPr lang="en-US" sz="2201" spc="44">
                <a:solidFill>
                  <a:srgbClr val="F4EADB"/>
                </a:solidFill>
                <a:latin typeface="Roboto Bold"/>
              </a:rPr>
              <a:t>DATA </a:t>
            </a:r>
          </a:p>
          <a:p>
            <a:pPr algn="ctr">
              <a:lnSpc>
                <a:spcPts val="3521"/>
              </a:lnSpc>
            </a:pPr>
            <a:r>
              <a:rPr lang="en-US" sz="2201" spc="44">
                <a:solidFill>
                  <a:srgbClr val="F4EADB"/>
                </a:solidFill>
                <a:latin typeface="Roboto Bold"/>
              </a:rPr>
              <a:t>SET TYPE </a:t>
            </a:r>
          </a:p>
          <a:p>
            <a:pPr algn="ctr">
              <a:lnSpc>
                <a:spcPts val="3521"/>
              </a:lnSpc>
            </a:pPr>
            <a:r>
              <a:rPr lang="en-US" sz="2201" spc="44">
                <a:solidFill>
                  <a:srgbClr val="F4EADB"/>
                </a:solidFill>
                <a:latin typeface="Roboto Bold"/>
              </a:rPr>
              <a:t>USING </a:t>
            </a:r>
          </a:p>
          <a:p>
            <a:pPr algn="ctr">
              <a:lnSpc>
                <a:spcPts val="3521"/>
              </a:lnSpc>
            </a:pPr>
            <a:r>
              <a:rPr lang="en-US" sz="2201" spc="44">
                <a:solidFill>
                  <a:srgbClr val="F4EADB"/>
                </a:solidFill>
                <a:latin typeface="Roboto Bold"/>
              </a:rPr>
              <a:t>CAST </a:t>
            </a:r>
          </a:p>
          <a:p>
            <a:pPr algn="ctr">
              <a:lnSpc>
                <a:spcPts val="3521"/>
              </a:lnSpc>
            </a:pPr>
            <a:r>
              <a:rPr lang="en-US" sz="2201" spc="44">
                <a:solidFill>
                  <a:srgbClr val="F4EADB"/>
                </a:solidFill>
                <a:latin typeface="Roboto Bold"/>
              </a:rPr>
              <a:t>COLUMN </a:t>
            </a:r>
          </a:p>
          <a:p>
            <a:pPr algn="ctr">
              <a:lnSpc>
                <a:spcPts val="3521"/>
              </a:lnSpc>
            </a:pPr>
            <a:r>
              <a:rPr lang="en-US" sz="2201" spc="44">
                <a:solidFill>
                  <a:srgbClr val="F4EADB"/>
                </a:solidFill>
                <a:latin typeface="Roboto Bold"/>
              </a:rPr>
              <a:t>AS MONEY </a:t>
            </a:r>
          </a:p>
          <a:p>
            <a:pPr algn="ctr">
              <a:lnSpc>
                <a:spcPts val="3521"/>
              </a:lnSpc>
            </a:pPr>
            <a:r>
              <a:rPr lang="en-US" sz="2201" spc="44">
                <a:solidFill>
                  <a:srgbClr val="F4EADB"/>
                </a:solidFill>
                <a:latin typeface="Roboto Bold"/>
              </a:rPr>
              <a:t>FROM </a:t>
            </a:r>
          </a:p>
          <a:p>
            <a:pPr algn="ctr">
              <a:lnSpc>
                <a:spcPts val="3521"/>
              </a:lnSpc>
              <a:spcBef>
                <a:spcPct val="0"/>
              </a:spcBef>
            </a:pPr>
            <a:r>
              <a:rPr lang="en-US" sz="2201" spc="44">
                <a:solidFill>
                  <a:srgbClr val="F4EADB"/>
                </a:solidFill>
                <a:latin typeface="Roboto Bold"/>
              </a:rPr>
              <a:t>TEXT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11441" b="37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63478" y="802803"/>
            <a:ext cx="4772788" cy="556303"/>
            <a:chOff x="0" y="0"/>
            <a:chExt cx="1741126" cy="20294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41126" cy="202941"/>
            </a:xfrm>
            <a:custGeom>
              <a:avLst/>
              <a:gdLst/>
              <a:ahLst/>
              <a:cxnLst/>
              <a:rect l="l" t="t" r="r" b="b"/>
              <a:pathLst>
                <a:path w="1741126" h="202941">
                  <a:moveTo>
                    <a:pt x="0" y="0"/>
                  </a:moveTo>
                  <a:lnTo>
                    <a:pt x="1741126" y="0"/>
                  </a:lnTo>
                  <a:lnTo>
                    <a:pt x="1741126" y="202941"/>
                  </a:lnTo>
                  <a:lnTo>
                    <a:pt x="0" y="202941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0" y="4126229"/>
            <a:ext cx="567252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rot="5400000">
            <a:off x="5534782" y="2048827"/>
            <a:ext cx="412622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7738077" y="289265"/>
            <a:ext cx="10549923" cy="9708470"/>
            <a:chOff x="0" y="0"/>
            <a:chExt cx="2778581" cy="255696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78581" cy="2556963"/>
            </a:xfrm>
            <a:custGeom>
              <a:avLst/>
              <a:gdLst/>
              <a:ahLst/>
              <a:cxnLst/>
              <a:rect l="l" t="t" r="r" b="b"/>
              <a:pathLst>
                <a:path w="2778581" h="2556963">
                  <a:moveTo>
                    <a:pt x="37426" y="0"/>
                  </a:moveTo>
                  <a:lnTo>
                    <a:pt x="2741155" y="0"/>
                  </a:lnTo>
                  <a:cubicBezTo>
                    <a:pt x="2761825" y="0"/>
                    <a:pt x="2778581" y="16756"/>
                    <a:pt x="2778581" y="37426"/>
                  </a:cubicBezTo>
                  <a:lnTo>
                    <a:pt x="2778581" y="2519538"/>
                  </a:lnTo>
                  <a:cubicBezTo>
                    <a:pt x="2778581" y="2540207"/>
                    <a:pt x="2761825" y="2556963"/>
                    <a:pt x="2741155" y="2556963"/>
                  </a:cubicBezTo>
                  <a:lnTo>
                    <a:pt x="37426" y="2556963"/>
                  </a:lnTo>
                  <a:cubicBezTo>
                    <a:pt x="16756" y="2556963"/>
                    <a:pt x="0" y="2540207"/>
                    <a:pt x="0" y="2519538"/>
                  </a:cubicBezTo>
                  <a:lnTo>
                    <a:pt x="0" y="37426"/>
                  </a:lnTo>
                  <a:cubicBezTo>
                    <a:pt x="0" y="16756"/>
                    <a:pt x="16756" y="0"/>
                    <a:pt x="37426" y="0"/>
                  </a:cubicBezTo>
                  <a:close/>
                </a:path>
              </a:pathLst>
            </a:custGeom>
            <a:solidFill>
              <a:srgbClr val="3A72B2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95250"/>
              <a:ext cx="812800" cy="9080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21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014208" y="625932"/>
            <a:ext cx="9997660" cy="9371804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0" y="104775"/>
            <a:ext cx="8341007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8000">
                <a:solidFill>
                  <a:srgbClr val="FFFFFF"/>
                </a:solidFill>
                <a:latin typeface="Roboto"/>
              </a:rPr>
              <a:t>SQL QUERIES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446" y="1519554"/>
            <a:ext cx="7570163" cy="543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Highest profit based on country and customer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0" y="2195223"/>
            <a:ext cx="7446338" cy="1736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5222" lvl="1" indent="-237611">
              <a:lnSpc>
                <a:spcPts val="3521"/>
              </a:lnSpc>
              <a:buFont typeface="Arial"/>
              <a:buChar char="•"/>
            </a:pPr>
            <a:r>
              <a:rPr lang="en-US" sz="2201" spc="44">
                <a:solidFill>
                  <a:srgbClr val="FFFFFF"/>
                </a:solidFill>
                <a:latin typeface="Roboto"/>
              </a:rPr>
              <a:t>Netherlands has the highest  transaction followed by United Kingdom</a:t>
            </a:r>
          </a:p>
          <a:p>
            <a:pPr marL="475222" lvl="1" indent="-237611">
              <a:lnSpc>
                <a:spcPts val="3521"/>
              </a:lnSpc>
              <a:buFont typeface="Arial"/>
              <a:buChar char="•"/>
            </a:pPr>
            <a:r>
              <a:rPr lang="en-US" sz="2201" spc="44">
                <a:solidFill>
                  <a:srgbClr val="FFFFFF"/>
                </a:solidFill>
                <a:latin typeface="Roboto"/>
              </a:rPr>
              <a:t>Customer  id: 14646 has the highest number of orders with total spending of $279,489.02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68000"/>
          </a:blip>
          <a:srcRect l="4248" t="4248" r="4248" b="424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314944"/>
            <a:ext cx="5586029" cy="1201763"/>
            <a:chOff x="0" y="0"/>
            <a:chExt cx="1471217" cy="3165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71217" cy="316514"/>
            </a:xfrm>
            <a:custGeom>
              <a:avLst/>
              <a:gdLst/>
              <a:ahLst/>
              <a:cxnLst/>
              <a:rect l="l" t="t" r="r" b="b"/>
              <a:pathLst>
                <a:path w="1471217" h="316514">
                  <a:moveTo>
                    <a:pt x="0" y="0"/>
                  </a:moveTo>
                  <a:lnTo>
                    <a:pt x="1471217" y="0"/>
                  </a:lnTo>
                  <a:lnTo>
                    <a:pt x="1471217" y="316514"/>
                  </a:lnTo>
                  <a:lnTo>
                    <a:pt x="0" y="316514"/>
                  </a:lnTo>
                  <a:close/>
                </a:path>
              </a:pathLst>
            </a:custGeom>
            <a:solidFill>
              <a:srgbClr val="79AEE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812800" cy="9080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21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 l="263" r="263"/>
          <a:stretch>
            <a:fillRect/>
          </a:stretch>
        </p:blipFill>
        <p:spPr>
          <a:xfrm>
            <a:off x="8524563" y="581824"/>
            <a:ext cx="9557288" cy="867647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0" y="3546869"/>
            <a:ext cx="8141401" cy="4522851"/>
            <a:chOff x="0" y="0"/>
            <a:chExt cx="812800" cy="45154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451541"/>
            </a:xfrm>
            <a:custGeom>
              <a:avLst/>
              <a:gdLst/>
              <a:ahLst/>
              <a:cxnLst/>
              <a:rect l="l" t="t" r="r" b="b"/>
              <a:pathLst>
                <a:path w="812800" h="451541">
                  <a:moveTo>
                    <a:pt x="812800" y="0"/>
                  </a:moveTo>
                  <a:lnTo>
                    <a:pt x="0" y="0"/>
                  </a:lnTo>
                  <a:lnTo>
                    <a:pt x="101600" y="225770"/>
                  </a:lnTo>
                  <a:lnTo>
                    <a:pt x="0" y="451541"/>
                  </a:lnTo>
                  <a:lnTo>
                    <a:pt x="812800" y="451541"/>
                  </a:lnTo>
                  <a:lnTo>
                    <a:pt x="711200" y="225770"/>
                  </a:lnTo>
                  <a:lnTo>
                    <a:pt x="812800" y="0"/>
                  </a:lnTo>
                  <a:close/>
                </a:path>
              </a:pathLst>
            </a:custGeom>
            <a:solidFill>
              <a:srgbClr val="052B5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88900" y="-95250"/>
              <a:ext cx="635000" cy="501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75222" lvl="1" indent="-237611" algn="ctr">
                <a:lnSpc>
                  <a:spcPts val="3521"/>
                </a:lnSpc>
                <a:buFont typeface="Arial"/>
                <a:buChar char="•"/>
              </a:pPr>
              <a:r>
                <a:rPr lang="en-US" sz="2201" spc="44">
                  <a:solidFill>
                    <a:srgbClr val="FFFFFF"/>
                  </a:solidFill>
                  <a:latin typeface="Roboto Bold"/>
                </a:rPr>
                <a:t>Stockcode 84077 - WW2 Gliders was the most number of quantity transacted with total quantity of 53215</a:t>
              </a:r>
            </a:p>
            <a:p>
              <a:pPr marL="475222" lvl="1" indent="-237611" algn="ctr">
                <a:lnSpc>
                  <a:spcPts val="3521"/>
                </a:lnSpc>
                <a:buFont typeface="Arial"/>
                <a:buChar char="•"/>
              </a:pPr>
              <a:r>
                <a:rPr lang="en-US" sz="2201" spc="44">
                  <a:solidFill>
                    <a:srgbClr val="FFFFFF"/>
                  </a:solidFill>
                  <a:latin typeface="Roboto Bold"/>
                </a:rPr>
                <a:t>Stockcode  85123A - White Hanging Heart T-Light Holder is the highest revenue among the top 10 list 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59439" y="1836350"/>
            <a:ext cx="8084251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F4EADB"/>
                </a:solidFill>
                <a:latin typeface="Canva Sans Bold"/>
              </a:rPr>
              <a:t>Top 10 transaction by product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92789" y="46828"/>
            <a:ext cx="685785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4EADB"/>
                </a:solidFill>
                <a:latin typeface="Canva Sans Bold"/>
              </a:rPr>
              <a:t>SQL queries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500" t="8820" r="3461" b="12419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-10800000">
            <a:off x="2187148" y="462362"/>
            <a:ext cx="3896239" cy="2314575"/>
            <a:chOff x="0" y="0"/>
            <a:chExt cx="102617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26170" cy="609600"/>
            </a:xfrm>
            <a:custGeom>
              <a:avLst/>
              <a:gdLst/>
              <a:ahLst/>
              <a:cxnLst/>
              <a:rect l="l" t="t" r="r" b="b"/>
              <a:pathLst>
                <a:path w="1026170" h="609600">
                  <a:moveTo>
                    <a:pt x="203200" y="0"/>
                  </a:moveTo>
                  <a:lnTo>
                    <a:pt x="822970" y="0"/>
                  </a:lnTo>
                  <a:lnTo>
                    <a:pt x="102617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52B5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27000" y="-95250"/>
              <a:ext cx="558800" cy="70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21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48800" y="0"/>
            <a:ext cx="8750508" cy="102870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2282398" y="723426"/>
            <a:ext cx="3663336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</a:pPr>
            <a:r>
              <a:rPr lang="en-US" sz="3200" u="sng" spc="64">
                <a:solidFill>
                  <a:srgbClr val="FFFFFF"/>
                </a:solidFill>
                <a:latin typeface="Roboto Bold"/>
              </a:rPr>
              <a:t>ANALYSIS </a:t>
            </a:r>
          </a:p>
          <a:p>
            <a:pPr algn="ctr">
              <a:lnSpc>
                <a:spcPts val="5120"/>
              </a:lnSpc>
            </a:pPr>
            <a:r>
              <a:rPr lang="en-US" sz="3200" u="sng" spc="64">
                <a:solidFill>
                  <a:srgbClr val="FFFFFF"/>
                </a:solidFill>
                <a:latin typeface="Roboto Bold"/>
              </a:rPr>
              <a:t>FINDING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5250" y="3212407"/>
            <a:ext cx="9048750" cy="6471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94322" lvl="1" indent="-497161">
              <a:lnSpc>
                <a:spcPts val="6447"/>
              </a:lnSpc>
              <a:buFont typeface="Arial"/>
              <a:buChar char="•"/>
            </a:pPr>
            <a:r>
              <a:rPr lang="en-US" sz="4605">
                <a:solidFill>
                  <a:srgbClr val="FFFFFF"/>
                </a:solidFill>
                <a:latin typeface="Canva Sans"/>
              </a:rPr>
              <a:t>Majority customers are from United Kingdom</a:t>
            </a:r>
          </a:p>
          <a:p>
            <a:pPr marL="994322" lvl="1" indent="-497161">
              <a:lnSpc>
                <a:spcPts val="6447"/>
              </a:lnSpc>
              <a:buFont typeface="Arial"/>
              <a:buChar char="•"/>
            </a:pPr>
            <a:r>
              <a:rPr lang="en-US" sz="4605">
                <a:solidFill>
                  <a:srgbClr val="FFFFFF"/>
                </a:solidFill>
                <a:latin typeface="Canva Sans"/>
              </a:rPr>
              <a:t>The analysis shows the total revenue has been increasing </a:t>
            </a:r>
          </a:p>
          <a:p>
            <a:pPr marL="994322" lvl="1" indent="-497161">
              <a:lnSpc>
                <a:spcPts val="6447"/>
              </a:lnSpc>
              <a:buFont typeface="Arial"/>
              <a:buChar char="•"/>
            </a:pPr>
            <a:r>
              <a:rPr lang="en-US" sz="4605">
                <a:solidFill>
                  <a:srgbClr val="FFFFFF"/>
                </a:solidFill>
                <a:latin typeface="Canva Sans"/>
              </a:rPr>
              <a:t>Data cleaning took more time as there was no proper categories of products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1521092" cy="3270250"/>
            <a:chOff x="0" y="0"/>
            <a:chExt cx="5484019" cy="15566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484019" cy="1556633"/>
            </a:xfrm>
            <a:custGeom>
              <a:avLst/>
              <a:gdLst/>
              <a:ahLst/>
              <a:cxnLst/>
              <a:rect l="l" t="t" r="r" b="b"/>
              <a:pathLst>
                <a:path w="5484019" h="1556633">
                  <a:moveTo>
                    <a:pt x="0" y="0"/>
                  </a:moveTo>
                  <a:lnTo>
                    <a:pt x="5484019" y="0"/>
                  </a:lnTo>
                  <a:lnTo>
                    <a:pt x="5484019" y="1556633"/>
                  </a:lnTo>
                  <a:lnTo>
                    <a:pt x="0" y="1556633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r="1266"/>
          <a:stretch>
            <a:fillRect/>
          </a:stretch>
        </p:blipFill>
        <p:spPr>
          <a:xfrm>
            <a:off x="11521092" y="0"/>
            <a:ext cx="6766908" cy="102870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26412" y="3250539"/>
            <a:ext cx="10868267" cy="703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81"/>
              </a:lnSpc>
            </a:pPr>
            <a:r>
              <a:rPr lang="en-US" sz="3113" spc="62">
                <a:solidFill>
                  <a:srgbClr val="000000"/>
                </a:solidFill>
                <a:latin typeface="Roboto"/>
              </a:rPr>
              <a:t>Challenges</a:t>
            </a:r>
          </a:p>
          <a:p>
            <a:pPr marL="517165" lvl="1" indent="-258582">
              <a:lnSpc>
                <a:spcPts val="3832"/>
              </a:lnSpc>
              <a:buFont typeface="Arial"/>
              <a:buChar char="•"/>
            </a:pPr>
            <a:r>
              <a:rPr lang="en-US" sz="2395" spc="47">
                <a:solidFill>
                  <a:srgbClr val="000000"/>
                </a:solidFill>
                <a:latin typeface="Roboto"/>
              </a:rPr>
              <a:t>I will recommend for the data to be included with specific type of list, including categories, customer name, customer email, and customer address. </a:t>
            </a:r>
          </a:p>
          <a:p>
            <a:pPr marL="517165" lvl="1" indent="-258582">
              <a:lnSpc>
                <a:spcPts val="3832"/>
              </a:lnSpc>
              <a:buFont typeface="Arial"/>
              <a:buChar char="•"/>
            </a:pPr>
            <a:r>
              <a:rPr lang="en-US" sz="2395" spc="47">
                <a:solidFill>
                  <a:srgbClr val="000000"/>
                </a:solidFill>
                <a:latin typeface="Roboto"/>
              </a:rPr>
              <a:t>The data was taken from year 2010 Q4 to 2011 Q4. Hence, the data shown was only for the short period. </a:t>
            </a:r>
          </a:p>
          <a:p>
            <a:pPr>
              <a:lnSpc>
                <a:spcPts val="3832"/>
              </a:lnSpc>
            </a:pPr>
            <a:endParaRPr lang="en-US" sz="2395" spc="47">
              <a:solidFill>
                <a:srgbClr val="000000"/>
              </a:solidFill>
              <a:latin typeface="Roboto"/>
            </a:endParaRPr>
          </a:p>
          <a:p>
            <a:pPr>
              <a:lnSpc>
                <a:spcPts val="4981"/>
              </a:lnSpc>
            </a:pPr>
            <a:r>
              <a:rPr lang="en-US" sz="3113" spc="62">
                <a:solidFill>
                  <a:srgbClr val="000000"/>
                </a:solidFill>
                <a:latin typeface="Roboto"/>
              </a:rPr>
              <a:t>Recommendations</a:t>
            </a:r>
          </a:p>
          <a:p>
            <a:pPr marL="517165" lvl="1" indent="-258582">
              <a:lnSpc>
                <a:spcPts val="3832"/>
              </a:lnSpc>
              <a:buFont typeface="Arial"/>
              <a:buChar char="•"/>
            </a:pPr>
            <a:r>
              <a:rPr lang="en-US" sz="2395" spc="47">
                <a:solidFill>
                  <a:srgbClr val="000000"/>
                </a:solidFill>
                <a:latin typeface="Roboto"/>
              </a:rPr>
              <a:t>I recommend the e-commerce platform to improve their marketing by focusing on the most profitable country such as Netherlands and United Kingdom with delivery service waive off options or promotions.</a:t>
            </a:r>
          </a:p>
          <a:p>
            <a:pPr marL="517165" lvl="1" indent="-258582">
              <a:lnSpc>
                <a:spcPts val="3832"/>
              </a:lnSpc>
              <a:buFont typeface="Arial"/>
              <a:buChar char="•"/>
            </a:pPr>
            <a:r>
              <a:rPr lang="en-US" sz="2395" spc="47">
                <a:solidFill>
                  <a:srgbClr val="000000"/>
                </a:solidFill>
                <a:latin typeface="Roboto"/>
              </a:rPr>
              <a:t>To improve the area of customer demand based on the country and the culture for the least number of transaction country, in this dataset it is Saudi Arabia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06975" y="-47625"/>
            <a:ext cx="7625719" cy="3317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Challenges </a:t>
            </a:r>
          </a:p>
          <a:p>
            <a:pPr algn="ctr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&amp;</a:t>
            </a:r>
          </a:p>
          <a:p>
            <a:pPr algn="ctr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Recommendations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357</Words>
  <Application>Microsoft Macintosh PowerPoint</Application>
  <PresentationFormat>Custom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Roboto Bold</vt:lpstr>
      <vt:lpstr>Canva Sans</vt:lpstr>
      <vt:lpstr>Canva Sans Bold</vt:lpstr>
      <vt:lpstr>Roboto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retail analysis</dc:title>
  <cp:lastModifiedBy>Shafina Begum</cp:lastModifiedBy>
  <cp:revision>2</cp:revision>
  <dcterms:created xsi:type="dcterms:W3CDTF">2006-08-16T00:00:00Z</dcterms:created>
  <dcterms:modified xsi:type="dcterms:W3CDTF">2023-03-10T10:46:20Z</dcterms:modified>
  <dc:identifier>DAFcmAhiSPE</dc:identifier>
</cp:coreProperties>
</file>

<file path=docProps/thumbnail.jpeg>
</file>